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tags" Target="tags/tag1.xml" /><Relationship Id="rId4" Type="http://schemas.openxmlformats.org/officeDocument/2006/relationships/slide" Target="slides/slide2.xml" /><Relationship Id="rId40" Type="http://schemas.openxmlformats.org/officeDocument/2006/relationships/presProps" Target="presProps.xml" /><Relationship Id="rId41" Type="http://schemas.openxmlformats.org/officeDocument/2006/relationships/viewProps" Target="viewProps.xml" /><Relationship Id="rId42" Type="http://schemas.openxmlformats.org/officeDocument/2006/relationships/theme" Target="theme/theme1.xml" /><Relationship Id="rId43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9B12D-A910-4A28-ABB9-32A313935C2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CA915-D6F8-4823-96CF-CDCF3F91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0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CEB22-8749-46D3-A057-4FE9B3707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FA0A61-90DC-45DC-B01F-226367F14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9490C6-2AEE-4F45-BFB7-0CAE4E69A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475B-80F7-46B7-8680-9F7AC788071E}" type="datetime1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B12CD-A23F-40C3-BDD2-1988F370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C84965-51A6-43EF-A547-FCBF5BEC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A1B3EA-1923-428E-A5E0-25789CAA1F58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1B9759-6441-4C0A-9C1D-58E9BC60BA30}"/>
              </a:ext>
            </a:extLst>
          </p:cNvPr>
          <p:cNvSpPr/>
          <p:nvPr userDrawn="1"/>
        </p:nvSpPr>
        <p:spPr>
          <a:xfrm>
            <a:off x="267855" y="237836"/>
            <a:ext cx="11665527" cy="6382327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0E932C-F99F-42C3-968E-D095F306F6F5}"/>
              </a:ext>
            </a:extLst>
          </p:cNvPr>
          <p:cNvSpPr/>
          <p:nvPr userDrawn="1"/>
        </p:nvSpPr>
        <p:spPr>
          <a:xfrm>
            <a:off x="5373255" y="1657785"/>
            <a:ext cx="4645891" cy="4253055"/>
          </a:xfrm>
          <a:custGeom>
            <a:gdLst>
              <a:gd name="connsiteX0" fmla="*/ 0 w 4645891"/>
              <a:gd name="connsiteY0" fmla="*/ 572655 h 4253055"/>
              <a:gd name="connsiteX1" fmla="*/ 4165599 w 4645891"/>
              <a:gd name="connsiteY1" fmla="*/ 0 h 4253055"/>
              <a:gd name="connsiteX2" fmla="*/ 4645891 w 4645891"/>
              <a:gd name="connsiteY2" fmla="*/ 4253055 h 4253055"/>
              <a:gd name="connsiteX3" fmla="*/ 508000 w 4645891"/>
              <a:gd name="connsiteY3" fmla="*/ 4114510 h 4253055"/>
              <a:gd name="connsiteX4" fmla="*/ 0 w 4645891"/>
              <a:gd name="connsiteY4" fmla="*/ 572655 h 42530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5891" h="4253055">
                <a:moveTo>
                  <a:pt x="0" y="572655"/>
                </a:moveTo>
                <a:lnTo>
                  <a:pt x="4165599" y="0"/>
                </a:lnTo>
                <a:lnTo>
                  <a:pt x="4645891" y="4253055"/>
                </a:lnTo>
                <a:lnTo>
                  <a:pt x="508000" y="4114510"/>
                </a:lnTo>
                <a:lnTo>
                  <a:pt x="0" y="572655"/>
                </a:lnTo>
                <a:close/>
              </a:path>
            </a:pathLst>
          </a:custGeom>
          <a:solidFill>
            <a:schemeClr val="bg1">
              <a:alpha val="62000"/>
            </a:schemeClr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57395"/>
      </p:ext>
    </p:extLst>
  </p:cSld>
  <p:clrMapOvr>
    <a:masterClrMapping/>
  </p:clrMapOvr>
  <p:transition spd="slow">
    <p:push dir="u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A7431-21BB-4C79-9C36-33872688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DF6F9-DDA6-4CBF-99BA-5A4E65492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D6F73-6CCA-442D-8B43-D5025378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7A0-07E5-4AB9-8728-F5C8A141FC9B}" type="datetime1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EE6112-7151-49A5-B799-CCB8DD62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D6978-094A-408B-8C4A-CD8E52ED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62884"/>
      </p:ext>
    </p:extLst>
  </p:cSld>
  <p:clrMapOvr>
    <a:masterClrMapping/>
  </p:clrMapOvr>
  <p:transition spd="slow">
    <p:push dir="u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jpe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F580C-0DF5-4EFE-9C98-116FD315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30A29D-3215-4D3C-89D7-1AD3A4A71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E4C641-AED7-463D-94E0-CE8B52672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72E8-1F72-478C-8506-F51F48689BE3}" type="datetime1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0E316D-0CC7-46E9-93A8-4C9227FE3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7484C5-4B5D-42ED-BDB1-71E24ABFB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22C58A-35CB-45BF-B983-9D244B3332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AFD3C6-F4C1-4A48-AC20-A148EC9DDA6F}"/>
              </a:ext>
            </a:extLst>
          </p:cNvPr>
          <p:cNvSpPr/>
          <p:nvPr userDrawn="1"/>
        </p:nvSpPr>
        <p:spPr>
          <a:xfrm>
            <a:off x="267855" y="237836"/>
            <a:ext cx="11665527" cy="6382327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FE2073-9418-4C36-870A-0B432BD9A071}"/>
              </a:ext>
            </a:extLst>
          </p:cNvPr>
          <p:cNvSpPr/>
          <p:nvPr userDrawn="1"/>
        </p:nvSpPr>
        <p:spPr>
          <a:xfrm>
            <a:off x="420255" y="390236"/>
            <a:ext cx="11365345" cy="6102639"/>
          </a:xfrm>
          <a:prstGeom prst="rect">
            <a:avLst/>
          </a:prstGeom>
          <a:solidFill>
            <a:schemeClr val="bg1">
              <a:alpha val="79000"/>
            </a:schemeClr>
          </a:solidFill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push dir="u"/>
  </p:transition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Relationship Id="rId7" Type="http://schemas.openxmlformats.org/officeDocument/2006/relationships/image" Target="../media/image2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Relationship Id="rId6" Type="http://schemas.openxmlformats.org/officeDocument/2006/relationships/image" Target="../media/image30.jpeg" /><Relationship Id="rId7" Type="http://schemas.openxmlformats.org/officeDocument/2006/relationships/image" Target="../media/image3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Relationship Id="rId5" Type="http://schemas.openxmlformats.org/officeDocument/2006/relationships/image" Target="../media/image35.jpeg" /><Relationship Id="rId6" Type="http://schemas.openxmlformats.org/officeDocument/2006/relationships/image" Target="../media/image36.jpeg" /><Relationship Id="rId7" Type="http://schemas.openxmlformats.org/officeDocument/2006/relationships/image" Target="../media/image3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png" /><Relationship Id="rId3" Type="http://schemas.openxmlformats.org/officeDocument/2006/relationships/image" Target="../media/image41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Relationship Id="rId4" Type="http://schemas.openxmlformats.org/officeDocument/2006/relationships/image" Target="../media/image48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CA050-84AF-4CD5-9C42-87B535B92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09058">
            <a:off x="4892597" y="1720201"/>
            <a:ext cx="5606473" cy="3699594"/>
          </a:xfrm>
        </p:spPr>
        <p:txBody>
          <a:bodyPr>
            <a:noAutofit/>
            <a:scene3d>
              <a:camera prst="isometricOffAxis2Left"/>
              <a:lightRig rig="threePt" dir="t"/>
            </a:scene3d>
          </a:bodyPr>
          <a:lstStyle/>
          <a:p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ОБЕСПЕЧЕНИЕ ВОЕННОЙ БЕЗОПАСНОСТИ – </a:t>
            </a:r>
            <a:b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ВАЖНЕЙШИЙ ФАКТОР РАЗВИТИЯ РЕСПУБЛИКИ БЕЛАРУСЬ </a:t>
            </a:r>
            <a:b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 СОВРЕМЕННЫХ </a:t>
            </a:r>
            <a:br>
              <a:rPr lang="ru-RU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УСЛОВИЯХ</a:t>
            </a:r>
            <a:endParaRPr lang="ru-RU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91" y="331005"/>
            <a:ext cx="1492369" cy="1334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6" y="259326"/>
            <a:ext cx="1406106" cy="1406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034" y="4796287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+mj-ea"/>
                <a:cs typeface="+mj-cs"/>
              </a:rPr>
              <a:t>К 105-летию Вооруженных Сил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2285601851"/>
      </p:ext>
    </p:extLst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8255" y="1521395"/>
            <a:ext cx="4429126" cy="4286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РЕФОРМИРОВАНИЕ АРМИИ: 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128" y="232607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2001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Концепция строительства Вооруженных Сил Республики Беларусь до 2010 года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128" y="3266775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2001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завершения реформирования Вооруженных Сил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2001-2005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годы, план их строительства до 2006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года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127" y="4207475"/>
            <a:ext cx="9819647" cy="205044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2007-2011 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 внедрение в Вооруженных Силах инновационных достижений, недопущение перерастания военной опасности в военную угрозу, а в случае возникновения такой угрозы или нападения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Беларусь – обеспечение надежной защиты суверенитета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территориальной целостности государства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744" y="1616134"/>
            <a:ext cx="1406106" cy="1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57724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8255" y="1521395"/>
            <a:ext cx="4429126" cy="4286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РЕФОРМИРОВАНИЕ АРМИИ: 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128" y="2326074"/>
            <a:ext cx="9733922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определена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приоритетная задача – максимально адаптировать Вооруженные Силы к реагированию на возможные вызовы и угрозы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128" y="3266775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декабрь 2019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 План обороны на очередное пятилетие и Концепция строительства и развития Вооруженных Сил до 2030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127" y="4207475"/>
            <a:ext cx="9819647" cy="205044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уточнена система управления государством на военное время, определены перспективные направления совершенствования всей военной организации, сделан акцент на предотвращении развязывания агрессии, стратегическом сдерживании.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1032654"/>
            <a:ext cx="1406106" cy="1406106"/>
          </a:xfrm>
          <a:prstGeom prst="rect">
            <a:avLst/>
          </a:prstGeom>
        </p:spPr>
      </p:pic>
      <p:cxnSp>
        <p:nvCxnSpPr>
          <p:cNvPr id="3" name="Прямая со стрелкой 2"/>
          <p:cNvCxnSpPr>
            <a:stCxn id="8" idx="2"/>
            <a:endCxn id="10" idx="0"/>
          </p:cNvCxnSpPr>
          <p:nvPr/>
        </p:nvCxnSpPr>
        <p:spPr>
          <a:xfrm flipH="1">
            <a:off x="5481951" y="3991335"/>
            <a:ext cx="1" cy="216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652851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Итоги строительства белорусской армии: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8" y="1344642"/>
            <a:ext cx="111150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оптимизация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боевого и численного состава Вооруженных Сил с учетом уточнения задач по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предназначению;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078" y="2230467"/>
            <a:ext cx="111150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избирательное перевооружение на новые комплексы и системы вооружения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военной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техники;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44" y="3116292"/>
            <a:ext cx="11115047" cy="12766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сохранение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кадрового потенциала Вооруженных Сил, повышение уровня укомплектованности должностей офицерским составом, прапорщиками, военнослужащими, проходящими службу по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контракту;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44" y="4554207"/>
            <a:ext cx="11115047" cy="12766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избавление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невостребованных материальных средств, мест их хранения, других объектов путем утилизации и реализации вооружения, техники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боеприпасов, передачи высвобождаемых городков местным органам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власти.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486542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Нормативная правовая основа </a:t>
            </a:r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обеспечения военной безопасности в Республике </a:t>
            </a:r>
            <a:r>
              <a:rPr lang="ru-RU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lang="ru-RU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9" y="1344642"/>
            <a:ext cx="8239080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Конституция Республики Беларусь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078" y="2230467"/>
            <a:ext cx="82575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Концепция национальной безопасности Республики Беларусь, утвержденная Главой государства 9 ноября 2010 г.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078" y="3116292"/>
            <a:ext cx="8257547" cy="71275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Военная доктрина Республики Беларусь и Военная доктрина Союзного государства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44" y="3990315"/>
            <a:ext cx="8239081" cy="6940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Концепция строительства и развития Вооруженных Сил Республики Беларусь до 2030 года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2310" y="4845648"/>
            <a:ext cx="8239081" cy="6940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строительства и развития Вооруженных Сил Республики Беларусь на 2021–2025 годы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3078" y="5700981"/>
            <a:ext cx="8239081" cy="6940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международные договоры в сфере обеспечения военной безопасности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8" t="995" r="31988" b="8772"/>
          <a:stretch>
            <a:fillRect/>
          </a:stretch>
        </p:blipFill>
        <p:spPr>
          <a:xfrm>
            <a:off x="8867730" y="1344643"/>
            <a:ext cx="2920985" cy="50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2414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Главная роль в обеспечении безопасности нашей страны отведена Главе государства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81700" y="1277966"/>
            <a:ext cx="5734634" cy="47513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Президент Республики Беларусь как единолично, так и совместно с другими государственными органами может </a:t>
            </a:r>
            <a:br>
              <a:rPr lang="ru-RU" sz="2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некоторых случаях обязан) принимать оперативные решения как в мирное время, так и в условиях, вызванных экстраординарными обстоятельствами, угрожающими безопасности </a:t>
            </a:r>
            <a:r>
              <a:rPr lang="ru-RU" sz="2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страны.</a:t>
            </a:r>
          </a:p>
          <a:p>
            <a:pPr algn="ctr"/>
            <a:r>
              <a:rPr lang="ru-RU" sz="2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Ему </a:t>
            </a:r>
            <a:r>
              <a:rPr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предоставлено право формировать </a:t>
            </a:r>
            <a:br>
              <a:rPr lang="ru-RU" sz="2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возглавлять Совет Безопасности Республики Беларусь, являться Главнокомандующим Вооруженными Силами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7304" r="34280"/>
          <a:stretch>
            <a:fillRect/>
          </a:stretch>
        </p:blipFill>
        <p:spPr>
          <a:xfrm>
            <a:off x="446888" y="1277966"/>
            <a:ext cx="5325262" cy="47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38546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 2021 году – начале 2023 гг. были предприняты следующие меры по обеспечению военной безопасности Республики Беларусь: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9" y="1344642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постоянный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мониторинг международной военно-политической и стратегической обстановки вокруг нашей </a:t>
            </a: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страны;</a:t>
            </a:r>
            <a:endParaRPr lang="ru-RU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078" y="2036431"/>
            <a:ext cx="11153147" cy="52297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своевременное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детальное и адекватное складывающейся военно-политической обстановке, экономическим возможностям нашего государства планирование </a:t>
            </a: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противодействия;</a:t>
            </a:r>
            <a:endParaRPr lang="ru-RU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078" y="2691800"/>
            <a:ext cx="11153147" cy="52297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совершенствование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законодательства Республики Беларусь по вопросам защиты суверенитета </a:t>
            </a:r>
            <a:endParaRPr lang="ru-RU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конституционного </a:t>
            </a: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строя;</a:t>
            </a:r>
            <a:endParaRPr lang="ru-RU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2310" y="3376044"/>
            <a:ext cx="11134681" cy="49410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уточнение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основных направлений и приоритетов военного строительства и развития </a:t>
            </a: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Вооруженных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 </a:t>
            </a:r>
            <a:b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ближайшую </a:t>
            </a: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перспективу;</a:t>
            </a:r>
            <a:endParaRPr lang="ru-RU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076" y="4031413"/>
            <a:ext cx="11143915" cy="49410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поддержание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требуемого уровня боевой и мобилизационной готовности Вооруженных </a:t>
            </a: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Сил;</a:t>
            </a:r>
            <a:endParaRPr lang="ru-RU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844" y="4686782"/>
            <a:ext cx="11153147" cy="49481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укрепление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обществе чувства патриотизма и готовности к защите национальных интересов Республики Беларусь, воспитание сознательного отношения граждан </a:t>
            </a: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ее вооруженной </a:t>
            </a: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защите;</a:t>
            </a:r>
            <a:endParaRPr lang="ru-RU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2310" y="5340777"/>
            <a:ext cx="11153147" cy="49481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противодействие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разведывательной деятельности других государств, а также негосударственных субъектов, </a:t>
            </a:r>
            <a:b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целях защиты сведений, составляющих государственные секреты Республики </a:t>
            </a: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Беларусь;</a:t>
            </a:r>
            <a:endParaRPr lang="ru-RU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2969" y="5988794"/>
            <a:ext cx="11153147" cy="49481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проведение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мероприятий по усилению охраны и защиты Государственной границы Республики Беларусь, </a:t>
            </a:r>
            <a:b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том числе с </a:t>
            </a: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Украиной.</a:t>
            </a:r>
            <a:endParaRPr lang="ru-RU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443574"/>
      </p:ext>
    </p:extLst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7" y="1077942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военная </a:t>
            </a:r>
            <a:r>
              <a:rPr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доктрина Республики Беларусь носит сугубо оборонительный характер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3077" y="1755923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 одно из государств не является для </a:t>
            </a:r>
            <a:r>
              <a:rPr lang="ru-RU" sz="2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 </a:t>
            </a:r>
            <a:r>
              <a:rPr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7246" y="1637341"/>
            <a:ext cx="369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mtClean="0">
                <a:solidFill>
                  <a:srgbClr val="FF0000"/>
                </a:solidFill>
              </a:rPr>
              <a:t>!</a:t>
            </a:r>
            <a:endParaRPr lang="ru-RU" sz="4400" b="1"/>
          </a:p>
        </p:txBody>
      </p:sp>
      <p:sp>
        <p:nvSpPr>
          <p:cNvPr id="19" name="Прямоугольник 18"/>
          <p:cNvSpPr/>
          <p:nvPr/>
        </p:nvSpPr>
        <p:spPr>
          <a:xfrm>
            <a:off x="727246" y="941549"/>
            <a:ext cx="369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mtClean="0">
                <a:solidFill>
                  <a:srgbClr val="FF0000"/>
                </a:solidFill>
              </a:rPr>
              <a:t>!</a:t>
            </a:r>
            <a:endParaRPr lang="ru-RU" sz="4400" b="1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3077" y="2966181"/>
            <a:ext cx="3618873" cy="29286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настоящее время </a:t>
            </a:r>
            <a:br>
              <a:rPr lang="ru-RU" sz="2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Беларуси существует смешанный тип комплектования армии, при котором сохраняются как срочная военная служба, так и служба </a:t>
            </a:r>
            <a:br>
              <a:rPr lang="ru-RU" sz="2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</a:t>
            </a:r>
            <a:r>
              <a:rPr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контракту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3950" y="2573304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каждый мужчина должен быть способен защищать свою Родину, причем не за денежное вознаграждение, а потому, что это – его земля и Отечество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3949" y="3922530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армия выступает важным социальным институтом, объединяющим разные социальные группы и слои вокруг единых общенациональных ценностей и идеалов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33948" y="5271756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сегодняшний день порядка 40% от общего числа солдат и сержантов уже служат на контрактной основе, укрепляя общий потенциал белорусской армии</a:t>
            </a:r>
          </a:p>
        </p:txBody>
      </p:sp>
      <p:cxnSp>
        <p:nvCxnSpPr>
          <p:cNvPr id="6" name="Прямая со стрелкой 5"/>
          <p:cNvCxnSpPr>
            <a:stCxn id="20" idx="3"/>
            <a:endCxn id="21" idx="1"/>
          </p:cNvCxnSpPr>
          <p:nvPr/>
        </p:nvCxnSpPr>
        <p:spPr>
          <a:xfrm flipV="1">
            <a:off x="4171950" y="3072590"/>
            <a:ext cx="762000" cy="135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0" idx="3"/>
            <a:endCxn id="22" idx="1"/>
          </p:cNvCxnSpPr>
          <p:nvPr/>
        </p:nvCxnSpPr>
        <p:spPr>
          <a:xfrm flipV="1">
            <a:off x="4171950" y="4421816"/>
            <a:ext cx="761999" cy="8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" idx="3"/>
            <a:endCxn id="23" idx="1"/>
          </p:cNvCxnSpPr>
          <p:nvPr/>
        </p:nvCxnSpPr>
        <p:spPr>
          <a:xfrm>
            <a:off x="4171950" y="4430517"/>
            <a:ext cx="761998" cy="134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508237"/>
      </p:ext>
    </p:extLst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17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7" y="1187069"/>
            <a:ext cx="11153146" cy="97472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Общая численность Вооруженных Сил Республики Беларусь составляет </a:t>
            </a:r>
            <a:br>
              <a:rPr lang="ru-RU" sz="2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около </a:t>
            </a:r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 тыс. человек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077" y="2548714"/>
            <a:ext cx="3618873" cy="29286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Центральные органы военного управления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3949" y="2541475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Министерство обороны Республики Беларусь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33949" y="4478814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Генеральный штаб Вооруженных Сил Республики Беларусь</a:t>
            </a:r>
          </a:p>
        </p:txBody>
      </p:sp>
      <p:cxnSp>
        <p:nvCxnSpPr>
          <p:cNvPr id="26" name="Прямая со стрелкой 25"/>
          <p:cNvCxnSpPr>
            <a:stCxn id="15" idx="3"/>
            <a:endCxn id="16" idx="1"/>
          </p:cNvCxnSpPr>
          <p:nvPr/>
        </p:nvCxnSpPr>
        <p:spPr>
          <a:xfrm flipV="1">
            <a:off x="4171950" y="3040761"/>
            <a:ext cx="761999" cy="972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3"/>
            <a:endCxn id="18" idx="1"/>
          </p:cNvCxnSpPr>
          <p:nvPr/>
        </p:nvCxnSpPr>
        <p:spPr>
          <a:xfrm>
            <a:off x="4171950" y="4013050"/>
            <a:ext cx="761999" cy="96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1654"/>
      </p:ext>
    </p:extLst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Сухопутные войска Вооруженных Сил Республики Беларусь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9376" y="1907618"/>
            <a:ext cx="3618873" cy="193413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Основа сухопутных войск</a:t>
            </a:r>
            <a:endParaRPr lang="ru-RU" sz="32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67450" y="1907618"/>
            <a:ext cx="4914900" cy="8303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Западное оперативное командование </a:t>
            </a:r>
            <a:endParaRPr lang="ru-RU" sz="28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67449" y="2989402"/>
            <a:ext cx="49149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Северо-западное оперативное командование</a:t>
            </a:r>
            <a:endParaRPr lang="ru-RU" sz="28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Прямая со стрелкой 2"/>
          <p:cNvCxnSpPr>
            <a:stCxn id="15" idx="3"/>
            <a:endCxn id="16" idx="1"/>
          </p:cNvCxnSpPr>
          <p:nvPr/>
        </p:nvCxnSpPr>
        <p:spPr>
          <a:xfrm flipV="1">
            <a:off x="5048249" y="2322806"/>
            <a:ext cx="1219201" cy="551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18" idx="1"/>
          </p:cNvCxnSpPr>
          <p:nvPr/>
        </p:nvCxnSpPr>
        <p:spPr>
          <a:xfrm>
            <a:off x="5048249" y="2989402"/>
            <a:ext cx="1219200" cy="426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53076" y="4387989"/>
            <a:ext cx="11153146" cy="16222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способны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условиях мирного времени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выполнять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 по локализации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нейтрализации вооруженного конфликта, а при необходимости вести локальную войну, обеспечивая своевременное оперативно-стратегическое развертывание всех Вооруженных Сил, всей военной организации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3153521673"/>
      </p:ext>
    </p:extLst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19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Сухопутные войска Вооруженных Сил Республики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Беларусь (вооружение)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0" t="16702" r="29694" b="28687"/>
          <a:stretch>
            <a:fillRect/>
          </a:stretch>
        </p:blipFill>
        <p:spPr>
          <a:xfrm>
            <a:off x="715001" y="1245524"/>
            <a:ext cx="3228350" cy="21137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8452" y="3335163"/>
            <a:ext cx="136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Танк Т 72 МЭ</a:t>
            </a:r>
            <a:endParaRPr lang="ru-RU" sz="16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16213" r="12784" b="16211"/>
          <a:stretch>
            <a:fillRect/>
          </a:stretch>
        </p:blipFill>
        <p:spPr>
          <a:xfrm>
            <a:off x="4115427" y="1245524"/>
            <a:ext cx="3656975" cy="21240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8352" y="3335163"/>
            <a:ext cx="3576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Боевая машина пехоты БМП-2</a:t>
            </a:r>
            <a:endParaRPr lang="ru-RU" sz="16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78" y="1245524"/>
            <a:ext cx="3657600" cy="2113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77866" y="3337032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Бронетранспортер БТР-82А</a:t>
            </a:r>
            <a:endParaRPr lang="ru-RU" sz="16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t="2085" b="12429"/>
          <a:stretch>
            <a:fillRect/>
          </a:stretch>
        </p:blipFill>
        <p:spPr>
          <a:xfrm>
            <a:off x="715001" y="3798224"/>
            <a:ext cx="3228350" cy="21265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1012" y="5945327"/>
            <a:ext cx="369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высокоточный ракетный комплекс </a:t>
            </a:r>
            <a:r>
              <a:rPr lang="ru-RU" sz="140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”Точка-У“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27" y="3798224"/>
            <a:ext cx="3656975" cy="21248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15427" y="5923102"/>
            <a:ext cx="3868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lang="ru-RU" sz="140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огня ”Полонез</a:t>
            </a:r>
            <a:r>
              <a:rPr lang="ru-RU" sz="140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78" y="3798225"/>
            <a:ext cx="3657599" cy="20420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944478" y="5934214"/>
            <a:ext cx="3868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lang="ru-RU" sz="140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огня ”Смерч“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920951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21" y="2303474"/>
            <a:ext cx="6446995" cy="40528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r="1359" b="10985"/>
          <a:stretch>
            <a:fillRect/>
          </a:stretch>
        </p:blipFill>
        <p:spPr>
          <a:xfrm>
            <a:off x="483078" y="1725282"/>
            <a:ext cx="5004759" cy="30014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0158"/>
          </a:xfrm>
        </p:spPr>
        <p:txBody>
          <a:bodyPr>
            <a:noAutofit/>
          </a:bodyPr>
          <a:lstStyle/>
          <a:p>
            <a:pPr algn="ctr"/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История Вооруженных Сил Республики Беларусь берет свой отсчет с образования </a:t>
            </a:r>
            <a:r>
              <a:rPr lang="ru-RU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28 </a:t>
            </a:r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ноября 1918 г. </a:t>
            </a:r>
            <a:br>
              <a:rPr lang="ru-RU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Минского </a:t>
            </a:r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военного округа</a:t>
            </a: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19544"/>
      </p:ext>
    </p:extLst>
  </p:cSld>
  <p:clrMapOvr>
    <a:masterClrMapping/>
  </p:clrMapOvr>
  <p:transition spd="slow">
    <p:push dir="u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20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Сухопутные войска Вооруженных Сил Республики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Беларусь (вооружение)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297" y="3231425"/>
            <a:ext cx="3868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lang="ru-RU" sz="140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огня ”Ураган“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6" y="1274387"/>
            <a:ext cx="3209298" cy="19502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11217" r="26305" b="13000"/>
          <a:stretch>
            <a:fillRect/>
          </a:stretch>
        </p:blipFill>
        <p:spPr>
          <a:xfrm>
            <a:off x="4490099" y="1267592"/>
            <a:ext cx="3209298" cy="19570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60248" y="3224630"/>
            <a:ext cx="3868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lang="ru-RU" sz="140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огня ”Град“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02" y="1267592"/>
            <a:ext cx="3209298" cy="19434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048750" y="3219197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САУ 2С1 </a:t>
            </a:r>
            <a:r>
              <a:rPr lang="ru-RU" sz="140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”Гвоздика“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6" y="3691695"/>
            <a:ext cx="3225149" cy="20891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84048" y="5780841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САУ 2С3М ”Акация“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99" y="3691695"/>
            <a:ext cx="3209298" cy="20891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60999" y="5786240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САУ 2С5 ”Гиацинт“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02" y="3691695"/>
            <a:ext cx="3209298" cy="20891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048750" y="5791673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САУ 2С19 ”Мста“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719234"/>
      </p:ext>
    </p:extLst>
  </p:cSld>
  <p:clrMapOvr>
    <a:masterClrMapping/>
  </p:clrMapOvr>
  <p:transition spd="slow">
    <p:push dir="u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21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Военно-воздушные силы и войска противовоздушной обороны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076" y="3008452"/>
            <a:ext cx="3618873" cy="20146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состав входят</a:t>
            </a:r>
            <a:endParaRPr lang="ru-RU" sz="32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48497" y="1838392"/>
            <a:ext cx="3162300" cy="8303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авиация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48496" y="3008452"/>
            <a:ext cx="31623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зенитные ракетные войска</a:t>
            </a:r>
          </a:p>
        </p:txBody>
      </p:sp>
      <p:cxnSp>
        <p:nvCxnSpPr>
          <p:cNvPr id="3" name="Прямая со стрелкой 2"/>
          <p:cNvCxnSpPr>
            <a:stCxn id="15" idx="3"/>
            <a:endCxn id="16" idx="1"/>
          </p:cNvCxnSpPr>
          <p:nvPr/>
        </p:nvCxnSpPr>
        <p:spPr>
          <a:xfrm flipV="1">
            <a:off x="4171949" y="2253580"/>
            <a:ext cx="376548" cy="1762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548496" y="4274809"/>
            <a:ext cx="31623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радиотехнические войска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48498" y="5504003"/>
            <a:ext cx="31623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специальные войска и службы</a:t>
            </a:r>
          </a:p>
        </p:txBody>
      </p:sp>
      <p:cxnSp>
        <p:nvCxnSpPr>
          <p:cNvPr id="10" name="Прямая со стрелкой 9"/>
          <p:cNvCxnSpPr>
            <a:stCxn id="15" idx="3"/>
            <a:endCxn id="18" idx="1"/>
          </p:cNvCxnSpPr>
          <p:nvPr/>
        </p:nvCxnSpPr>
        <p:spPr>
          <a:xfrm flipV="1">
            <a:off x="4171949" y="3434625"/>
            <a:ext cx="376547" cy="58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3"/>
            <a:endCxn id="13" idx="1"/>
          </p:cNvCxnSpPr>
          <p:nvPr/>
        </p:nvCxnSpPr>
        <p:spPr>
          <a:xfrm>
            <a:off x="4171949" y="4015797"/>
            <a:ext cx="376547" cy="68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3"/>
            <a:endCxn id="17" idx="1"/>
          </p:cNvCxnSpPr>
          <p:nvPr/>
        </p:nvCxnSpPr>
        <p:spPr>
          <a:xfrm>
            <a:off x="4171949" y="4015797"/>
            <a:ext cx="376549" cy="1914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953375" y="1901502"/>
            <a:ext cx="3752847" cy="445484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 для ведения борьбы со средствами воздушного нападения в воздухе и на земле, прикрытия административных, промышленных, экономических центров, районов, объектов, группировок войск от ударов противника; поражения с воздуха объектов системы государственного и военного управления, военно-экономического потенциала, транспортных коммуникаций и войск противника; авиационной поддержки Сухопутных войск и решения других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920076107"/>
      </p:ext>
    </p:extLst>
  </p:cSld>
  <p:clrMapOvr>
    <a:masterClrMapping/>
  </p:clrMapOvr>
  <p:transition spd="slow">
    <p:push dir="u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22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Военно-воздушные силы и войска противовоздушной обороны</a:t>
            </a:r>
          </a:p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 (вооружение)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8506" y="3350764"/>
            <a:ext cx="1783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истребитель МИГ-29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15000" r="11131" b="10416"/>
          <a:stretch>
            <a:fillRect/>
          </a:stretch>
        </p:blipFill>
        <p:spPr>
          <a:xfrm>
            <a:off x="834522" y="1293609"/>
            <a:ext cx="3209298" cy="2076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6250" r="15039" b="19000"/>
          <a:stretch>
            <a:fillRect/>
          </a:stretch>
        </p:blipFill>
        <p:spPr>
          <a:xfrm>
            <a:off x="4525000" y="1274387"/>
            <a:ext cx="3209298" cy="20763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57804" y="3350764"/>
            <a:ext cx="2828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многоцелевой самолет СУ-30СМ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6" t="28750" r="9740" b="22799"/>
          <a:stretch>
            <a:fillRect/>
          </a:stretch>
        </p:blipFill>
        <p:spPr>
          <a:xfrm>
            <a:off x="8214304" y="1293609"/>
            <a:ext cx="3218825" cy="20379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62266" y="3351705"/>
            <a:ext cx="163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штурмовик СУ-25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5247"/>
          <a:stretch>
            <a:fillRect/>
          </a:stretch>
        </p:blipFill>
        <p:spPr>
          <a:xfrm>
            <a:off x="835696" y="3784674"/>
            <a:ext cx="3209298" cy="20571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57980" y="5841828"/>
            <a:ext cx="256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учебно-боевой самолет ЯК-130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46" y="3804892"/>
            <a:ext cx="3213352" cy="20369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89588" y="5841828"/>
            <a:ext cx="256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учебно-боевой самолет Л-39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5" t="8042" r="17602" b="25146"/>
          <a:stretch>
            <a:fillRect/>
          </a:stretch>
        </p:blipFill>
        <p:spPr>
          <a:xfrm>
            <a:off x="8210250" y="3784675"/>
            <a:ext cx="3222879" cy="20571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699834" y="5857999"/>
            <a:ext cx="256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транспортный самолет АН-26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843443"/>
      </p:ext>
    </p:extLst>
  </p:cSld>
  <p:clrMapOvr>
    <a:masterClrMapping/>
  </p:clrMapOvr>
  <p:transition spd="slow">
    <p:push dir="u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23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Военно-воздушные силы и войска противовоздушной обороны</a:t>
            </a:r>
          </a:p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 (вооружение)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69516" y="3348206"/>
            <a:ext cx="1404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вертолет МИ-8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62266" y="3351705"/>
            <a:ext cx="163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вертолет МИ-24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8916" y="5873504"/>
            <a:ext cx="129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ЗРК С-300ПС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97880" y="5857999"/>
            <a:ext cx="1063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ЗРК ”Бук “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89311" y="5863978"/>
            <a:ext cx="1425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ЗРК ”Оса-АКМ“.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7" y="1292652"/>
            <a:ext cx="3209297" cy="20590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46287" y="3348206"/>
            <a:ext cx="256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транспортный самолет ИЛ-76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4" y="1294410"/>
            <a:ext cx="3209296" cy="20555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/>
          <a:stretch>
            <a:fillRect/>
          </a:stretch>
        </p:blipFill>
        <p:spPr>
          <a:xfrm>
            <a:off x="8298910" y="1292652"/>
            <a:ext cx="3209296" cy="20354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8" y="3804785"/>
            <a:ext cx="3208226" cy="2037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2" b="10843"/>
          <a:stretch>
            <a:fillRect/>
          </a:stretch>
        </p:blipFill>
        <p:spPr>
          <a:xfrm>
            <a:off x="4564052" y="3655982"/>
            <a:ext cx="3212548" cy="21858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6" b="9071"/>
          <a:stretch>
            <a:fillRect/>
          </a:stretch>
        </p:blipFill>
        <p:spPr>
          <a:xfrm>
            <a:off x="8295658" y="3683063"/>
            <a:ext cx="3212548" cy="21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71875"/>
      </p:ext>
    </p:extLst>
  </p:cSld>
  <p:clrMapOvr>
    <a:masterClrMapping/>
  </p:clrMapOvr>
  <p:transition spd="slow">
    <p:push dir="u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Силы специальных операций Вооруженных Сил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3077" y="1901503"/>
            <a:ext cx="11153146" cy="144177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предназначены для выполнения различных задач в целях недопущения эскалации (обострения) или прекращения вооруженного конфликта в отношении Республики Беларусь со стороны любого агрессора и выступают одним из основных элементов стратегического сдерживания.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4" y="3403600"/>
            <a:ext cx="4429125" cy="2952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7" y="3403600"/>
            <a:ext cx="4429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03464"/>
      </p:ext>
    </p:extLst>
  </p:cSld>
  <p:clrMapOvr>
    <a:masterClrMapping/>
  </p:clrMapOvr>
  <p:transition spd="slow">
    <p:push dir="u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Военные учебные заведения Республики Беларусь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19850" y="1815778"/>
            <a:ext cx="9419598" cy="105124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Обучение офицеров с высшим военным специальным образованием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замещения первичных офицерских должностей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присвоением звания ”лейтенант“)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67487" y="3074665"/>
            <a:ext cx="2933074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Военная академия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3112" y="3074665"/>
            <a:ext cx="2933074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Военные факультеты БГУ,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БГУИР</a:t>
            </a:r>
          </a:p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БГАА, ГрГУ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58737" y="3074665"/>
            <a:ext cx="2933074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Военно-технический факультет БНТУ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67487" y="4772335"/>
            <a:ext cx="2933074" cy="16665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Военно-транспортный факультет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БГУТ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63112" y="4772335"/>
            <a:ext cx="2933074" cy="16665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военно-медицинский институт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БГМУ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58737" y="4772334"/>
            <a:ext cx="2933074" cy="166656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 </a:t>
            </a:r>
            <a:r>
              <a:rPr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военных образовательных </a:t>
            </a:r>
            <a:r>
              <a:rPr lang="ru-RU" sz="2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организаций </a:t>
            </a:r>
            <a:r>
              <a:rPr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Министерства обороны </a:t>
            </a:r>
            <a:r>
              <a:rPr lang="ru-RU" sz="22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РФ</a:t>
            </a:r>
            <a:endParaRPr lang="ru-RU" sz="22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681309"/>
      </p:ext>
    </p:extLst>
  </p:cSld>
  <p:clrMapOvr>
    <a:masterClrMapping/>
  </p:clrMapOvr>
  <p:transition spd="slow">
    <p:push dir="u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Территориальная оборона Республики Беларусь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3077" y="1901502"/>
            <a:ext cx="11153146" cy="154654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Важнейшим объединяющим фактором между государством и обществом, позволяющим сплотить и мобилизовать граждан к обороне и борьбе с противником, привлечь местные ресурсы для общего дела является территориальная оборона. В военное время создаются территориальные войска.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3076" y="3476454"/>
            <a:ext cx="3904624" cy="287989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качестве приоритетного направления рассматривается также создание и развитие народного ополчения, как возможности обеспечения всенародного характера защиты Отечества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3076" y="3657430"/>
            <a:ext cx="486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mtClean="0">
                <a:solidFill>
                  <a:srgbClr val="FF0000"/>
                </a:solidFill>
              </a:rPr>
              <a:t>!</a:t>
            </a:r>
            <a:endParaRPr lang="ru-RU" sz="7200" b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579736"/>
            <a:ext cx="2803474" cy="2726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72" y="3579736"/>
            <a:ext cx="4367950" cy="27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72541"/>
      </p:ext>
    </p:extLst>
  </p:cSld>
  <p:clrMapOvr>
    <a:masterClrMapping/>
  </p:clrMapOvr>
  <p:transition spd="slow">
    <p:push dir="u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27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Социальная защита военнослужащих и их семей в Республике Беларусь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075" y="1866888"/>
            <a:ext cx="3933199" cy="421958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совещании у Президента Республики Беларусь А.Г.Лукашенко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декабря 2022 г. был предметно рассмотрен вопрос обеспечения жильем военнослужащих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приравненных к ним лиц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t="6144" r="15908" b="14562"/>
          <a:stretch>
            <a:fillRect/>
          </a:stretch>
        </p:blipFill>
        <p:spPr>
          <a:xfrm>
            <a:off x="4857751" y="1866888"/>
            <a:ext cx="6705600" cy="42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61349"/>
      </p:ext>
    </p:extLst>
  </p:cSld>
  <p:clrMapOvr>
    <a:masterClrMapping/>
  </p:clrMapOvr>
  <p:transition spd="slow">
    <p:push dir="u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3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Патриотическое воспитание населения Республики Беларусь</a:t>
            </a:r>
            <a:endParaRPr lang="ru-RU" sz="33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сентября 2021 г. в учреждениях общего среднего образования введена должность руководителя по военно-патриотическому воспитанию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076" y="1838312"/>
            <a:ext cx="5323849" cy="165736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деятельность военно-патриотических клубов на базе воинских частей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82373" y="1838313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клубов (1500 чел.) части МВД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82372" y="2784616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клубов (263 чел.) части Министерства обороны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Прямая со стрелкой 5"/>
          <p:cNvCxnSpPr>
            <a:stCxn id="10" idx="3"/>
            <a:endCxn id="12" idx="1"/>
          </p:cNvCxnSpPr>
          <p:nvPr/>
        </p:nvCxnSpPr>
        <p:spPr>
          <a:xfrm flipV="1">
            <a:off x="5876925" y="2193843"/>
            <a:ext cx="505448" cy="4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0" idx="3"/>
            <a:endCxn id="13" idx="1"/>
          </p:cNvCxnSpPr>
          <p:nvPr/>
        </p:nvCxnSpPr>
        <p:spPr>
          <a:xfrm>
            <a:off x="5876925" y="2666994"/>
            <a:ext cx="505447" cy="473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53075" y="3673755"/>
            <a:ext cx="5323849" cy="165736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объединения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интересам военно-патриотического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профиля в учреждениях образования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2372" y="3673756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755 объединений (10970 чел.)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учреждениях образования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82371" y="4620059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213 объединений (3579 чел.)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учреждениях доп. образования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Прямая со стрелкой 21"/>
          <p:cNvCxnSpPr>
            <a:endCxn id="18" idx="1"/>
          </p:cNvCxnSpPr>
          <p:nvPr/>
        </p:nvCxnSpPr>
        <p:spPr>
          <a:xfrm flipV="1">
            <a:off x="5876924" y="4029286"/>
            <a:ext cx="505448" cy="4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20" idx="1"/>
          </p:cNvCxnSpPr>
          <p:nvPr/>
        </p:nvCxnSpPr>
        <p:spPr>
          <a:xfrm>
            <a:off x="5876924" y="4502437"/>
            <a:ext cx="505447" cy="473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53075" y="5512946"/>
            <a:ext cx="11153145" cy="77018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2022 года возобновлено проведение военно-спортивной игры ”Орленок“ на базе 120-й гвардейской отдельной механизированной бригады</a:t>
            </a:r>
          </a:p>
        </p:txBody>
      </p:sp>
    </p:spTree>
    <p:extLst>
      <p:ext uri="{BB962C8B-B14F-4D97-AF65-F5344CB8AC3E}">
        <p14:creationId xmlns:p14="http://schemas.microsoft.com/office/powerpoint/2010/main" val="2124883513"/>
      </p:ext>
    </p:extLst>
  </p:cSld>
  <p:clrMapOvr>
    <a:masterClrMapping/>
  </p:clrMapOvr>
  <p:transition spd="slow">
    <p:push dir="u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08" y="2362559"/>
            <a:ext cx="1947280" cy="264371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Оборонно-промышленный комплекс </a:t>
            </a:r>
            <a:br>
              <a:rPr lang="ru-RU" sz="3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Республики </a:t>
            </a:r>
            <a: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475" y="1387276"/>
            <a:ext cx="9278871" cy="195056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Оборонный сектор экономики представляет собой многофункциональный научно-производственный комплекс, способный разрабатывать и производить современные типы вооружений, военной и специальной техники, а также выпускать разнообразную наукоемкую гражданскую продукцию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2475" y="3543299"/>
            <a:ext cx="9208533" cy="270737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систему Государственного военно-промышленного комитета Республики Беларусь входят 46% организаций, имеющих научный статус. </a:t>
            </a:r>
          </a:p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Ежегодно проводится не менее 10 опытно-конструкторских работ по разработке новых образцов вооружения, военной и специальной техники </a:t>
            </a:r>
          </a:p>
          <a:p>
            <a:pPr algn="ctr"/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161214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Особенности современной военно-политической обстановки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475" y="1302588"/>
            <a:ext cx="11015932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коллективный Запад наращивает усилия по формированию однополярного мира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539" y="2119221"/>
            <a:ext cx="11015932" cy="66711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Европейская архитектура безопасности переживает серьезный системный кризис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539" y="2935855"/>
            <a:ext cx="11015932" cy="69586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приграничных с нами странах планомерно взращивались полуфашистские правящие режимы, насаждающие неонацизм на государственном уровне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539" y="3781244"/>
            <a:ext cx="3725173" cy="268635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Голосование в Генеральной Ассамблее ООН по ежегодной резолюции о борьбе с героизацией нацизма и неонацизмом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2858" y="4116237"/>
            <a:ext cx="2303253" cy="20163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</a:t>
            </a:r>
          </a:p>
          <a:p>
            <a:pPr algn="ctr"/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стран </a:t>
            </a:r>
            <a:br>
              <a:rPr lang="ru-RU" sz="20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том числе США и большинство стран Евросоюза)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84520" y="4116237"/>
            <a:ext cx="2303253" cy="2016364"/>
          </a:xfrm>
          <a:prstGeom prst="roundRect">
            <a:avLst>
              <a:gd name="adj" fmla="val 811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</a:t>
            </a:r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стран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86182" y="4116237"/>
            <a:ext cx="2303253" cy="20163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ВОЗДЕРЖАЛИСЬ</a:t>
            </a:r>
          </a:p>
          <a:p>
            <a:pPr algn="ctr"/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стран</a:t>
            </a:r>
          </a:p>
        </p:txBody>
      </p:sp>
      <p:cxnSp>
        <p:nvCxnSpPr>
          <p:cNvPr id="18" name="Прямая со стрелкой 17"/>
          <p:cNvCxnSpPr>
            <a:stCxn id="12" idx="3"/>
            <a:endCxn id="13" idx="1"/>
          </p:cNvCxnSpPr>
          <p:nvPr/>
        </p:nvCxnSpPr>
        <p:spPr>
          <a:xfrm flipV="1">
            <a:off x="4347712" y="5124419"/>
            <a:ext cx="1351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" idx="3"/>
            <a:endCxn id="15" idx="1"/>
          </p:cNvCxnSpPr>
          <p:nvPr/>
        </p:nvCxnSpPr>
        <p:spPr>
          <a:xfrm>
            <a:off x="6786111" y="5124419"/>
            <a:ext cx="198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  <a:endCxn id="16" idx="1"/>
          </p:cNvCxnSpPr>
          <p:nvPr/>
        </p:nvCxnSpPr>
        <p:spPr>
          <a:xfrm>
            <a:off x="9287773" y="5124419"/>
            <a:ext cx="198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59978"/>
      </p:ext>
    </p:extLst>
  </p:cSld>
  <p:clrMapOvr>
    <a:masterClrMapping/>
  </p:clrMapOvr>
  <p:transition spd="slow">
    <p:push dir="u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30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Оборонно-промышленный комплекс </a:t>
            </a:r>
            <a:br>
              <a:rPr lang="ru-RU" sz="3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Республики </a:t>
            </a:r>
            <a: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5763" y="1409767"/>
            <a:ext cx="3615905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2020 по 2023 годы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19137" y="1404686"/>
            <a:ext cx="5151406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поставлено более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тыс. единиц новых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образцов боевой техники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19137" y="3163155"/>
            <a:ext cx="5151406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отремонтировано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модернизировано более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 образцов техники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19136" y="4921624"/>
            <a:ext cx="5151407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отремонтировано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модернизировано более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единиц дополнительного оборудования </a:t>
            </a:r>
          </a:p>
        </p:txBody>
      </p:sp>
      <p:cxnSp>
        <p:nvCxnSpPr>
          <p:cNvPr id="11" name="Прямая со стрелкой 10"/>
          <p:cNvCxnSpPr>
            <a:stCxn id="6" idx="3"/>
            <a:endCxn id="7" idx="1"/>
          </p:cNvCxnSpPr>
          <p:nvPr/>
        </p:nvCxnSpPr>
        <p:spPr>
          <a:xfrm flipV="1">
            <a:off x="4071668" y="2173197"/>
            <a:ext cx="947469" cy="5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3"/>
            <a:endCxn id="8" idx="1"/>
          </p:cNvCxnSpPr>
          <p:nvPr/>
        </p:nvCxnSpPr>
        <p:spPr>
          <a:xfrm>
            <a:off x="4071668" y="2178278"/>
            <a:ext cx="947469" cy="1753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  <a:endCxn id="9" idx="1"/>
          </p:cNvCxnSpPr>
          <p:nvPr/>
        </p:nvCxnSpPr>
        <p:spPr>
          <a:xfrm>
            <a:off x="4071668" y="2178278"/>
            <a:ext cx="947468" cy="3511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55763" y="3023713"/>
            <a:ext cx="3615904" cy="343493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Отечественные бренды:</a:t>
            </a:r>
          </a:p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автоматизированные средства управления войсками и оружием холдинга ”АГАТ“, оптика ”Пеленга“ и БелОМО, тягачи производства МЗКТ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50" y="365125"/>
            <a:ext cx="1430432" cy="19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18052"/>
      </p:ext>
    </p:extLst>
  </p:cSld>
  <p:clrMapOvr>
    <a:masterClrMapping/>
  </p:clrMapOvr>
  <p:transition spd="slow">
    <p:push dir="u"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31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Международное военное сотрудничество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58196" y="1344642"/>
            <a:ext cx="8212347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Приоритетные направления международного военного сотрудничества: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427" y="2066864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поддержания стратегического уровня международного военного сотрудничества с Российской Федерацией;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796" y="2789086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повышение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эффективности Организации Договора о коллективной безопасности, подготовка и участие </a:t>
            </a:r>
            <a:b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учениях ОДКБ, реализация положений Стратегии коллективной безопасности на период до 2025 </a:t>
            </a: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года;</a:t>
            </a:r>
            <a:endParaRPr lang="ru-RU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9427" y="3511308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реализация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целей многостороннего военного сотрудничества государств – участников Содружества Независимых </a:t>
            </a: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Государств;</a:t>
            </a:r>
            <a:endParaRPr lang="ru-RU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9427" y="4233530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поддержание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максимально возможного уровня военного сотрудничества с Китайской Народной </a:t>
            </a: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Республикой;</a:t>
            </a:r>
            <a:endParaRPr lang="ru-RU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427" y="4955752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расширение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сотрудничества со странами Юго-Восточной Азии, Ближнего Востока, </a:t>
            </a: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Африки;</a:t>
            </a:r>
            <a:endParaRPr lang="ru-RU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9427" y="5677974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участия в деятельности по поддержанию международного мира и безопасности, в том числе </a:t>
            </a:r>
            <a:b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рамках ОДКБ;</a:t>
            </a:r>
          </a:p>
        </p:txBody>
      </p:sp>
    </p:spTree>
    <p:extLst>
      <p:ext uri="{BB962C8B-B14F-4D97-AF65-F5344CB8AC3E}">
        <p14:creationId xmlns:p14="http://schemas.microsoft.com/office/powerpoint/2010/main" val="2803469465"/>
      </p:ext>
    </p:extLst>
  </p:cSld>
  <p:clrMapOvr>
    <a:masterClrMapping/>
  </p:clrMapOvr>
  <p:transition spd="slow">
    <p:push dir="u"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32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Международное военное сотрудничество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58196" y="1344642"/>
            <a:ext cx="8212347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Динамично развивается военно-техническое сотрудничество оборонных </a:t>
            </a:r>
            <a:r>
              <a:rPr lang="ru-RU" sz="20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ведомств Республики Беларусь и Российской Федерации</a:t>
            </a:r>
            <a:endParaRPr lang="ru-RU" sz="20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3675" y="2133478"/>
            <a:ext cx="4420633" cy="422287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передача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Вооруженным Силам Республики Беларусь наиболее перспективных образцов вооружения, в том числе полкового комплекта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зенитно-ракетного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комплекса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С-400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ракетного дивизиона оперативно-тактического ракетного комплекса ”Искандер“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67" y="2066865"/>
            <a:ext cx="3950718" cy="2082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r="10929" b="9282"/>
          <a:stretch>
            <a:fillRect/>
          </a:stretch>
        </p:blipFill>
        <p:spPr>
          <a:xfrm>
            <a:off x="6357667" y="4244914"/>
            <a:ext cx="3950718" cy="22069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308385" y="6048573"/>
            <a:ext cx="1147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”Искандер “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08385" y="3821417"/>
            <a:ext cx="1147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С-400</a:t>
            </a:r>
            <a:endParaRPr lang="ru-RU" sz="14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246416"/>
      </p:ext>
    </p:extLst>
  </p:cSld>
  <p:clrMapOvr>
    <a:masterClrMapping/>
  </p:clrMapOvr>
  <p:transition spd="slow">
    <p:push dir="u"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Международное военное сотрудничество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4775" y="1352191"/>
            <a:ext cx="4866734" cy="101144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Республика Беларусь рассматривает ОДКБ в качестве гаранта международной и региональной безопасности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3750" y="1280601"/>
            <a:ext cx="4645326" cy="108303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2023 году функции председателя </a:t>
            </a:r>
            <a:br>
              <a:rPr lang="ru-RU" sz="20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ОДКБ выполняет Беларусь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5828" y="3965992"/>
            <a:ext cx="1804358" cy="10285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ЦЕЛИ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49902" y="2782013"/>
            <a:ext cx="1958195" cy="10285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внутренний контур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49903" y="5102138"/>
            <a:ext cx="1958194" cy="10285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внешний контур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Прямая со стрелкой 2"/>
          <p:cNvCxnSpPr>
            <a:stCxn id="15" idx="3"/>
            <a:endCxn id="16" idx="1"/>
          </p:cNvCxnSpPr>
          <p:nvPr/>
        </p:nvCxnSpPr>
        <p:spPr>
          <a:xfrm flipV="1">
            <a:off x="2270186" y="3296305"/>
            <a:ext cx="179716" cy="1183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3"/>
            <a:endCxn id="17" idx="1"/>
          </p:cNvCxnSpPr>
          <p:nvPr/>
        </p:nvCxnSpPr>
        <p:spPr>
          <a:xfrm>
            <a:off x="2270186" y="4480284"/>
            <a:ext cx="179717" cy="1136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905552" y="3297018"/>
            <a:ext cx="6817743" cy="7399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урегулирование противоречий между ними в целях укрепления Организации, обеспечения безопасности </a:t>
            </a:r>
            <a:b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стабильности в зоне ее ответственности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05554" y="2504195"/>
            <a:ext cx="6817744" cy="6617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сплоченности государств-членов ОДКБ </a:t>
            </a:r>
          </a:p>
        </p:txBody>
      </p:sp>
      <p:cxnSp>
        <p:nvCxnSpPr>
          <p:cNvPr id="24" name="Прямая со стрелкой 23"/>
          <p:cNvCxnSpPr>
            <a:stCxn id="16" idx="3"/>
            <a:endCxn id="22" idx="1"/>
          </p:cNvCxnSpPr>
          <p:nvPr/>
        </p:nvCxnSpPr>
        <p:spPr>
          <a:xfrm flipV="1">
            <a:off x="4408097" y="2835045"/>
            <a:ext cx="497457" cy="46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" idx="3"/>
            <a:endCxn id="21" idx="1"/>
          </p:cNvCxnSpPr>
          <p:nvPr/>
        </p:nvCxnSpPr>
        <p:spPr>
          <a:xfrm>
            <a:off x="4408097" y="3296305"/>
            <a:ext cx="497455" cy="370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905552" y="4775297"/>
            <a:ext cx="6817743" cy="7399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усиление роли и значимости ОДКБ в системе международных отношений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05552" y="5616430"/>
            <a:ext cx="6817743" cy="7399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комплексное соответствие деятельности ОДКБ контексту региональной и глобальной безопасности</a:t>
            </a:r>
          </a:p>
        </p:txBody>
      </p:sp>
      <p:cxnSp>
        <p:nvCxnSpPr>
          <p:cNvPr id="45" name="Прямая со стрелкой 44"/>
          <p:cNvCxnSpPr>
            <a:stCxn id="17" idx="3"/>
            <a:endCxn id="38" idx="1"/>
          </p:cNvCxnSpPr>
          <p:nvPr/>
        </p:nvCxnSpPr>
        <p:spPr>
          <a:xfrm flipV="1">
            <a:off x="4408097" y="5145257"/>
            <a:ext cx="497455" cy="471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7" idx="3"/>
            <a:endCxn id="39" idx="1"/>
          </p:cNvCxnSpPr>
          <p:nvPr/>
        </p:nvCxnSpPr>
        <p:spPr>
          <a:xfrm>
            <a:off x="4408097" y="5616430"/>
            <a:ext cx="497455" cy="369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18044"/>
      </p:ext>
    </p:extLst>
  </p:cSld>
  <p:clrMapOvr>
    <a:masterClrMapping/>
  </p:clrMapOvr>
  <p:transition spd="slow">
    <p:push dir="u"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Вклад Республики Беларусь в укрепление </a:t>
            </a:r>
            <a:b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архитектуры безопасности и стабильности в мире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958" y="1344642"/>
            <a:ext cx="11153955" cy="116564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Беларусь </a:t>
            </a:r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стала первым государством на постсоветском пространстве, добровольно отказавшимся от возможности обладания ядерным оружием без каких-либо предварительных условий </a:t>
            </a:r>
            <a:r>
              <a:rPr lang="ru-RU" sz="20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оговорок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8958" y="1309958"/>
            <a:ext cx="497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mtClean="0">
                <a:solidFill>
                  <a:srgbClr val="FF0000"/>
                </a:solidFill>
              </a:rPr>
              <a:t>!</a:t>
            </a:r>
            <a:endParaRPr lang="ru-RU" sz="7200" b="1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022" y="2648969"/>
            <a:ext cx="11153955" cy="1131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1992 года Беларусь вывела со своей территории 584 ракеты средней и меньшей дальности с последующей их ликвидацией на полигонах бывшего СССР (в рамках Договора о ликвидации ракет средней и меньшей дальности</a:t>
            </a:r>
            <a:endParaRPr lang="ru-RU" sz="20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8957" y="3931729"/>
            <a:ext cx="11153955" cy="12699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1990 года Беларусью уничтожено 1773 боевых танка, 1341 боевая бронированная машина </a:t>
            </a:r>
            <a:br>
              <a:rPr lang="ru-RU" sz="20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130 боевых самолетов, что составило более 10% вооружений и военной техники, ликвидированных всеми тридцатью странами-участницами ДОВСЕ (</a:t>
            </a:r>
            <a:r>
              <a:rPr lang="ru-RU" sz="20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Договор </a:t>
            </a:r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 обычных вооруженных силах в </a:t>
            </a:r>
            <a:r>
              <a:rPr lang="ru-RU" sz="20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Европе) </a:t>
            </a:r>
            <a:endParaRPr lang="ru-RU" sz="20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9022" y="5357965"/>
            <a:ext cx="11153955" cy="100317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Глава белорусского государства выступил с инициативой о принятии многосторонней политической декларации стран о неразмещении ракет средней и меньшей дальности в Европе</a:t>
            </a:r>
            <a:endParaRPr lang="ru-RU" sz="20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841390"/>
      </p:ext>
    </p:extLst>
  </p:cSld>
  <p:clrMapOvr>
    <a:masterClrMapping/>
  </p:clrMapOvr>
  <p:transition spd="slow">
    <p:push dir="u"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476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105-летие Вооруженных Сил Республики Беларусь</a:t>
            </a:r>
            <a:endParaRPr lang="ru-RU" sz="36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9022" y="1111729"/>
            <a:ext cx="11153955" cy="116564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преклоняем головы перед немеркнущими подвигами наших предков, в жестоких сражениях, отстоявших Отечество ценою собственных жизней, гордимся их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самоотверженностью и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несокрушимой силой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духа!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2536165"/>
            <a:ext cx="3664789" cy="3200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90" y="3718158"/>
            <a:ext cx="4796287" cy="263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18" y="2536165"/>
            <a:ext cx="3674855" cy="24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62055"/>
      </p:ext>
    </p:extLst>
  </p:cSld>
  <p:clrMapOvr>
    <a:masterClrMapping/>
  </p:clrMapOvr>
  <p:transition spd="slow">
    <p:push dir="u"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36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43612" y="647700"/>
            <a:ext cx="5686425" cy="489556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”Всё в нашей жизни будет зависеть </a:t>
            </a:r>
            <a:r>
              <a:rPr lang="ru-RU" sz="2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</a:t>
            </a:r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каждого из нас. </a:t>
            </a:r>
            <a:br>
              <a:rPr lang="ru-RU" sz="2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всех </a:t>
            </a:r>
            <a:r>
              <a:rPr lang="ru-RU" sz="2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 </a:t>
            </a:r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вместе. Если </a:t>
            </a:r>
            <a:br>
              <a:rPr lang="ru-RU" sz="2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</a:t>
            </a:r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хотим жить </a:t>
            </a:r>
            <a:r>
              <a:rPr lang="ru-RU" sz="2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мире </a:t>
            </a:r>
            <a:br>
              <a:rPr lang="ru-RU" sz="2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безопасности, то прежде всего должны уважать и ценить труд людей в погонах, воспитывать детей патриотами своей страны </a:t>
            </a:r>
            <a:br>
              <a:rPr lang="ru-RU" sz="2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соблюдать закон“</a:t>
            </a:r>
            <a:endParaRPr lang="ru-RU" sz="28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75" y="5771575"/>
            <a:ext cx="435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Новогоднего обращения к белорусскому народу А.Г.Лукашенко</a:t>
            </a:r>
            <a:endParaRPr lang="ru-RU" sz="160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9" t="714" r="1081" b="-1"/>
          <a:stretch>
            <a:fillRect/>
          </a:stretch>
        </p:blipFill>
        <p:spPr>
          <a:xfrm>
            <a:off x="483080" y="677964"/>
            <a:ext cx="5426944" cy="48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21196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Основные </a:t>
            </a:r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тенденции, свидетельствующие о наличии прямых вызовов военной безопасности Республики </a:t>
            </a:r>
            <a:r>
              <a:rPr lang="ru-RU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lang="ru-RU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321" y="1302588"/>
            <a:ext cx="11317856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Усиление военной активности США и Североатлантического союза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восточноевропейском направлении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2622" y="211652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Европе на постоянной основе дислоцируется более 60 тыс. военнослужащих США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326" y="2958979"/>
            <a:ext cx="9747848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 тыс. в рамках проводимых операций в Восточной Европе,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которых более 22 тыс. сконцентрировано в Польше и странах Балтии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7994" y="3818925"/>
            <a:ext cx="10344508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Польше и странах Балтии практически завершена реконструкция большинства аэродромов; активно модернизируются военно-морские базы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787" y="4672701"/>
            <a:ext cx="10946921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олько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2022 году в Европе проведено более 40 учений, в которых приняли участие свыше 100 тыс. человек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1319" y="5550018"/>
            <a:ext cx="11317856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военного бюджета США на 2023 год в рекордном размере – </a:t>
            </a:r>
          </a:p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847,3 млрд. долларов США, что почти на 12% больше, чем в предыдущем</a:t>
            </a:r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 flipH="1">
            <a:off x="6090249" y="1969697"/>
            <a:ext cx="0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6090248" y="2841084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2"/>
            <a:endCxn id="9" idx="0"/>
          </p:cNvCxnSpPr>
          <p:nvPr/>
        </p:nvCxnSpPr>
        <p:spPr>
          <a:xfrm flipH="1">
            <a:off x="6090248" y="3683539"/>
            <a:ext cx="2" cy="135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2"/>
            <a:endCxn id="10" idx="0"/>
          </p:cNvCxnSpPr>
          <p:nvPr/>
        </p:nvCxnSpPr>
        <p:spPr>
          <a:xfrm flipH="1">
            <a:off x="6090248" y="4543485"/>
            <a:ext cx="0" cy="129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  <a:endCxn id="11" idx="0"/>
          </p:cNvCxnSpPr>
          <p:nvPr/>
        </p:nvCxnSpPr>
        <p:spPr>
          <a:xfrm flipH="1">
            <a:off x="6090247" y="5397261"/>
            <a:ext cx="1" cy="152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41305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Основные </a:t>
            </a:r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тенденции, свидетельствующие о наличии прямых вызовов военной безопасности Республики </a:t>
            </a:r>
            <a:r>
              <a:rPr lang="ru-RU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lang="ru-RU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1705" y="1302588"/>
            <a:ext cx="11257471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Беспрецедентная поддержка США и коллективным Западом Украины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2622" y="211652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непрекращающиеся финансовые вливания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5655" y="2958979"/>
            <a:ext cx="9509186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”накачивание“ украинской армии современными образцами вооружения и техники</a:t>
            </a:r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 flipH="1">
            <a:off x="6090249" y="1969697"/>
            <a:ext cx="30192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6090248" y="2841084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91705" y="3857504"/>
            <a:ext cx="11257472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Наращивание антибелорусской информационной кампании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35655" y="4671440"/>
            <a:ext cx="9509185" cy="15999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усиливается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деструктивное информационное воздействие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сознание и мировоззрение белорусского населения с целью дискредитации руководства страны, Вооруженных Сил и других силовых структур</a:t>
            </a:r>
          </a:p>
        </p:txBody>
      </p:sp>
      <p:cxnSp>
        <p:nvCxnSpPr>
          <p:cNvPr id="21" name="Прямая со стрелкой 20"/>
          <p:cNvCxnSpPr>
            <a:stCxn id="15" idx="2"/>
            <a:endCxn id="17" idx="0"/>
          </p:cNvCxnSpPr>
          <p:nvPr/>
        </p:nvCxnSpPr>
        <p:spPr>
          <a:xfrm flipH="1">
            <a:off x="6090248" y="4524613"/>
            <a:ext cx="30193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192829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Основные </a:t>
            </a:r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тенденции, свидетельствующие о наличии прямых вызовов военной безопасности Республики </a:t>
            </a:r>
            <a:r>
              <a:rPr lang="ru-RU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lang="ru-RU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321" y="1302588"/>
            <a:ext cx="11317856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Попытки реализации силового сценария смены власти в Беларуси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2622" y="211652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”план Перамога“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5655" y="2958979"/>
            <a:ext cx="9509186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ападные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стратеги рассчитывают развязать в Беларуси гражданскую войну руками ”беглой“ оппозиции</a:t>
            </a:r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 flipH="1">
            <a:off x="6090249" y="1969697"/>
            <a:ext cx="0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6090248" y="2841084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931652" y="3830366"/>
            <a:ext cx="104221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ожидается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наращивание активности деструктивных сил по раскачиванию обстановки в нашей стране в ходе электоральных кампаний 2024–2025 годов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6090248" y="3698005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55" y="4607811"/>
            <a:ext cx="2809876" cy="18727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10" y="4607811"/>
            <a:ext cx="2809876" cy="18727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5" y="4607810"/>
            <a:ext cx="2809876" cy="18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763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7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43612" y="647700"/>
            <a:ext cx="5686425" cy="466724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”Если хочешь мира, готовься к войне… Мы уже в пятый раз, наверное, модернизируем свои Вооруженные Силы, приспосабливая к той обстановке, которая складывается… Извлекаем уроки из войн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конфликтов, которые происходили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происходят на планете“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0875" y="5543262"/>
            <a:ext cx="435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А.Г.Лукашенко, 4 </a:t>
            </a:r>
            <a:r>
              <a:rPr lang="ru-RU" sz="160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октября 2022 г. </a:t>
            </a:r>
            <a:br>
              <a:rPr lang="ru-RU" sz="16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6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160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совещании по вопросам военной безопасности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t="2427" r="2243" b="11777"/>
          <a:stretch>
            <a:fillRect/>
          </a:stretch>
        </p:blipFill>
        <p:spPr>
          <a:xfrm>
            <a:off x="514349" y="1333498"/>
            <a:ext cx="5419725" cy="32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53713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0140" y="1371600"/>
            <a:ext cx="11317856" cy="204068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Вооруженные Силы составляют основу военной организации нашего государства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предназначены для обеспечения военной безопасности и вооруженной защиты Республики Беларусь, сохранности ее суверенитета, независимости </a:t>
            </a:r>
            <a:b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территориальной целостности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3593221"/>
            <a:ext cx="4157065" cy="2582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3594390"/>
            <a:ext cx="4157064" cy="25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3104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8255" y="1521395"/>
            <a:ext cx="4429126" cy="4286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РЕФОРМИРОВАНИЕ АРМИИ: </a:t>
            </a:r>
            <a:endParaRPr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128" y="232607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ноября 1994 г. –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Министерство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обороны Республики Беларусь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переведено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новый штат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128" y="3266775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 марта 1995 г. –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первая Концепция национальной безопасности. Военнослужащих освободили от исполнения несвойственных им задач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127" y="4207476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1996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план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реализации концепции военной реформы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Республике Беларусь до 2000 года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127" y="5148176"/>
            <a:ext cx="9819647" cy="12081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создание эффективной системы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государственного управления,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сохранение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укрепление </a:t>
            </a:r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структуры обеспечения национальной безопасности и обороноспособности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44" y="1587740"/>
            <a:ext cx="1406106" cy="1406106"/>
          </a:xfrm>
          <a:prstGeom prst="rect">
            <a:avLst/>
          </a:prstGeom>
        </p:spPr>
      </p:pic>
      <p:cxnSp>
        <p:nvCxnSpPr>
          <p:cNvPr id="17" name="Прямая со стрелкой 16"/>
          <p:cNvCxnSpPr>
            <a:stCxn id="10" idx="2"/>
            <a:endCxn id="11" idx="0"/>
          </p:cNvCxnSpPr>
          <p:nvPr/>
        </p:nvCxnSpPr>
        <p:spPr>
          <a:xfrm flipH="1">
            <a:off x="5481951" y="4932036"/>
            <a:ext cx="0" cy="216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875757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244</Paragraphs>
  <Slides>36</Slides>
  <Notes>0</Notes>
  <TotalTime>1223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40">
      <vt:lpstr>Arial</vt:lpstr>
      <vt:lpstr>Calibri Light</vt:lpstr>
      <vt:lpstr>Calibri</vt:lpstr>
      <vt:lpstr>Тема Office</vt:lpstr>
      <vt:lpstr>ОБЕСПЕЧЕНИЕ ВОЕННОЙ БЕЗОПАСНОСТИ – ВАЖНЕЙШИЙ ФАКТОР РАЗВИТИЯ РЕСПУБЛИКИ БЕЛАРУСЬ В СОВРЕМЕННЫХ УСЛОВИЯХ</vt:lpstr>
      <vt:lpstr>История Вооруженных Сил Республики Беларусь берет свой отсчет с образования 28 ноября 1918 г. Минского военного округа</vt:lpstr>
      <vt:lpstr>Особенности современной военно-политической обстановки</vt:lpstr>
      <vt:lpstr>Основные тенденции, свидетельствующие о наличии прямых вызовов военной безопасности Республики Беларусь:</vt:lpstr>
      <vt:lpstr>Основные тенденции, свидетельствующие о наличии прямых вызовов военной безопасности Республики Беларусь:</vt:lpstr>
      <vt:lpstr>Основные тенденции, свидетельствующие о наличии прямых вызовов военной безопасности Республики Беларусь:</vt:lpstr>
      <vt:lpstr>PowerPoint Presentation</vt:lpstr>
      <vt:lpstr>Военная безопасность – важнейшая составляющая национальной безопасности Республики Беларусь</vt:lpstr>
      <vt:lpstr>Военная безопасность – важнейшая составляющая национальной безопасности Республики Беларусь</vt:lpstr>
      <vt:lpstr>Военная безопасность – важнейшая составляющая национальной безопасности Республики Беларусь</vt:lpstr>
      <vt:lpstr>Военная безопасность – важнейшая составляющая национальной безопасности Республики Беларусь</vt:lpstr>
      <vt:lpstr>Итоги строительства белорусской армии:</vt:lpstr>
      <vt:lpstr>Нормативная правовая основа обеспечения военной безопасности в Республике Беларусь:</vt:lpstr>
      <vt:lpstr>Главная роль в обеспечении безопасности нашей страны отведена Главе государства</vt:lpstr>
      <vt:lpstr>В 2021 году – начале 2023 гг. были предприняты следующие меры по обеспечению военной безопасности Республики Беларусь: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PowerPoint Presentation</vt:lpstr>
      <vt:lpstr>PowerPoint Presentation</vt:lpstr>
      <vt:lpstr>Вооруженные Силы Республики Беларуси на современном этапе</vt:lpstr>
      <vt:lpstr>PowerPoint Presentation</vt:lpstr>
      <vt:lpstr>PowerPoint Presentation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Патриотическое воспитание населения Республики Беларусь</vt:lpstr>
      <vt:lpstr>Оборонно-промышленный комплекс Республики Беларусь</vt:lpstr>
      <vt:lpstr>Оборонно-промышленный комплекс Республики Беларусь</vt:lpstr>
      <vt:lpstr>Международное военное сотрудничество Республики Беларусь</vt:lpstr>
      <vt:lpstr>Международное военное сотрудничество Республики Беларусь</vt:lpstr>
      <vt:lpstr>Международное военное сотрудничество Республики Беларусь</vt:lpstr>
      <vt:lpstr>Вклад Республики Беларусь в укрепление архитектуры безопасности и стабильности в мире</vt:lpstr>
      <vt:lpstr>105-летие Вооруженных Сил Республики Беларусь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NAME OF PRESENTATION</dc:title>
  <dc:creator>user</dc:creator>
  <cp:lastModifiedBy>Святослав</cp:lastModifiedBy>
  <cp:revision>77</cp:revision>
  <dcterms:created xsi:type="dcterms:W3CDTF">2021-07-29T09:49:35Z</dcterms:created>
  <dcterms:modified xsi:type="dcterms:W3CDTF">2023-02-16T13:35:31Z</dcterms:modified>
</cp:coreProperties>
</file>